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5143500" type="screen16x9"/>
  <p:notesSz cx="6858000" cy="9144000"/>
  <p:embeddedFontLst>
    <p:embeddedFont>
      <p:font typeface="Montserrat" panose="00000500000000000000" pitchFamily="2" charset="0"/>
      <p:regular r:id="rId33"/>
      <p:bold r:id="rId34"/>
      <p:italic r:id="rId35"/>
      <p:boldItalic r:id="rId36"/>
    </p:embeddedFont>
    <p:embeddedFont>
      <p:font typeface="Proxima Nova" panose="020B0604020202020204" charset="0"/>
      <p:regular r:id="rId37"/>
      <p:bold r:id="rId38"/>
      <p:italic r:id="rId39"/>
      <p:boldItalic r:id="rId40"/>
    </p:embeddedFont>
    <p:embeddedFont>
      <p:font typeface="Raleway" pitchFamily="2" charset="0"/>
      <p:regular r:id="rId41"/>
      <p:bold r:id="rId42"/>
      <p:italic r:id="rId43"/>
      <p:boldItalic r:id="rId44"/>
    </p:embeddedFont>
    <p:embeddedFont>
      <p:font typeface="Source Sans Pro" panose="020B0503030403020204" pitchFamily="34" charset="0"/>
      <p:regular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586" y="2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7.fntdata"/><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font" Target="fonts/font10.fntdata"/><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font" Target="fonts/font8.fntdata"/><Relationship Id="rId45" Type="http://schemas.openxmlformats.org/officeDocument/2006/relationships/font" Target="fonts/font1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43" Type="http://schemas.openxmlformats.org/officeDocument/2006/relationships/font" Target="fonts/font11.fntdata"/><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34bc52f6672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g34bc52f6672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34bc52f6672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g34bc52f6672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4bc52f6672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g34bc52f6672_0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34bc52f6672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g34bc52f6672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4bc52f6672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9" name="Google Shape;139;g34bc52f6672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4bc52f6672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g34bc52f6672_0_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4bc52f6672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g34bc52f6672_0_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4bc52f6672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g34bc52f6672_0_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4bc52f6672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g34bc52f6672_0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34bc52f6672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g34bc52f6672_0_8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40c5c1e7e3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40c5c1e7e3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4bc52f6672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5" name="Google Shape;175;g34bc52f6672_0_9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34bc52f6672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1" name="Google Shape;181;g34bc52f6672_0_1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4bc52f6672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7" name="Google Shape;187;g34bc52f6672_0_10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34bc52f6672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3" name="Google Shape;193;g34bc52f6672_0_1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4f7d0f066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g34f7d0f066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4bc52f6672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5" name="Google Shape;205;g34bc52f6672_0_1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34f7d0f066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g34f7d0f0664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34bc52f6672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7" name="Google Shape;217;g34bc52f6672_0_1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4bc52f6672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3" name="Google Shape;223;g34bc52f6672_0_1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34bc52f6672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9" name="Google Shape;229;g34bc52f6672_0_1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389844a11d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3389844a11d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34bc52f6672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g34bc52f6672_0_1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4b3a1635e5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g34b3a1635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4bc52f667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g34bc52f667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4bc52f667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g34bc52f6672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4bc52f667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g34bc52f6672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4bc52f6672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g34bc52f6672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4bc52f6672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g34bc52f6672_0_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a:bodyPr>
          <a:lstStyle>
            <a:lvl1pPr lvl="0">
              <a:spcBef>
                <a:spcPts val="0"/>
              </a:spcBef>
              <a:spcAft>
                <a:spcPts val="0"/>
              </a:spcAft>
              <a:buSzPts val="4100"/>
              <a:buFont typeface="Montserrat"/>
              <a:buNone/>
              <a:defRPr sz="4100">
                <a:latin typeface="Montserrat"/>
                <a:ea typeface="Montserrat"/>
                <a:cs typeface="Montserrat"/>
                <a:sym typeface="Montserrat"/>
              </a:defRPr>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2400"/>
              <a:buFont typeface="Calibri"/>
              <a:buNone/>
              <a:defRPr sz="2400">
                <a:latin typeface="Calibri"/>
                <a:ea typeface="Calibri"/>
                <a:cs typeface="Calibri"/>
                <a:sym typeface="Calibri"/>
              </a:defRPr>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14" name="Google Shape;14;p2"/>
          <p:cNvPicPr preferRelativeResize="0"/>
          <p:nvPr/>
        </p:nvPicPr>
        <p:blipFill>
          <a:blip r:embed="rId2">
            <a:alphaModFix/>
          </a:blip>
          <a:stretch>
            <a:fillRect/>
          </a:stretch>
        </p:blipFill>
        <p:spPr>
          <a:xfrm>
            <a:off x="2735963" y="4296813"/>
            <a:ext cx="3895725" cy="6000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3" name="Google Shape;53;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54" name="Google Shape;54;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Font typeface="Montserrat"/>
              <a:buNone/>
              <a:defRPr>
                <a:latin typeface="Montserrat"/>
                <a:ea typeface="Montserrat"/>
                <a:cs typeface="Montserrat"/>
                <a:sym typeface="Montserra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81000">
              <a:spcBef>
                <a:spcPts val="0"/>
              </a:spcBef>
              <a:spcAft>
                <a:spcPts val="0"/>
              </a:spcAft>
              <a:buClr>
                <a:srgbClr val="434343"/>
              </a:buClr>
              <a:buSzPts val="2400"/>
              <a:buFont typeface="Calibri"/>
              <a:buChar char="●"/>
              <a:defRPr sz="2400">
                <a:solidFill>
                  <a:srgbClr val="434343"/>
                </a:solidFill>
                <a:latin typeface="Calibri"/>
                <a:ea typeface="Calibri"/>
                <a:cs typeface="Calibri"/>
                <a:sym typeface="Calibri"/>
              </a:defRPr>
            </a:lvl1pPr>
            <a:lvl2pPr marL="914400" lvl="1" indent="-342900">
              <a:spcBef>
                <a:spcPts val="0"/>
              </a:spcBef>
              <a:spcAft>
                <a:spcPts val="0"/>
              </a:spcAft>
              <a:buClr>
                <a:srgbClr val="434343"/>
              </a:buClr>
              <a:buSzPts val="1800"/>
              <a:buFont typeface="Calibri"/>
              <a:buChar char="○"/>
              <a:defRPr sz="1800">
                <a:solidFill>
                  <a:srgbClr val="434343"/>
                </a:solidFill>
                <a:latin typeface="Calibri"/>
                <a:ea typeface="Calibri"/>
                <a:cs typeface="Calibri"/>
                <a:sym typeface="Calibri"/>
              </a:defRPr>
            </a:lvl2pPr>
            <a:lvl3pPr marL="1371600" lvl="2" indent="-317500">
              <a:spcBef>
                <a:spcPts val="0"/>
              </a:spcBef>
              <a:spcAft>
                <a:spcPts val="0"/>
              </a:spcAft>
              <a:buClr>
                <a:srgbClr val="434343"/>
              </a:buClr>
              <a:buSzPts val="1400"/>
              <a:buFont typeface="Calibri"/>
              <a:buChar char="■"/>
              <a:defRPr>
                <a:solidFill>
                  <a:srgbClr val="434343"/>
                </a:solidFill>
                <a:latin typeface="Calibri"/>
                <a:ea typeface="Calibri"/>
                <a:cs typeface="Calibri"/>
                <a:sym typeface="Calibri"/>
              </a:defRPr>
            </a:lvl3pPr>
            <a:lvl4pPr marL="1828800" lvl="3" indent="-317500">
              <a:spcBef>
                <a:spcPts val="0"/>
              </a:spcBef>
              <a:spcAft>
                <a:spcPts val="0"/>
              </a:spcAft>
              <a:buClr>
                <a:srgbClr val="434343"/>
              </a:buClr>
              <a:buSzPts val="1400"/>
              <a:buFont typeface="Calibri"/>
              <a:buChar char="●"/>
              <a:defRPr>
                <a:solidFill>
                  <a:srgbClr val="434343"/>
                </a:solidFill>
                <a:latin typeface="Calibri"/>
                <a:ea typeface="Calibri"/>
                <a:cs typeface="Calibri"/>
                <a:sym typeface="Calibri"/>
              </a:defRPr>
            </a:lvl4pPr>
            <a:lvl5pPr marL="2286000" lvl="4" indent="-317500">
              <a:spcBef>
                <a:spcPts val="0"/>
              </a:spcBef>
              <a:spcAft>
                <a:spcPts val="0"/>
              </a:spcAft>
              <a:buClr>
                <a:srgbClr val="434343"/>
              </a:buClr>
              <a:buSzPts val="1400"/>
              <a:buFont typeface="Calibri"/>
              <a:buChar char="○"/>
              <a:defRPr>
                <a:solidFill>
                  <a:srgbClr val="434343"/>
                </a:solidFill>
                <a:latin typeface="Calibri"/>
                <a:ea typeface="Calibri"/>
                <a:cs typeface="Calibri"/>
                <a:sym typeface="Calibri"/>
              </a:defRPr>
            </a:lvl5pPr>
            <a:lvl6pPr marL="2743200" lvl="5" indent="-317500">
              <a:spcBef>
                <a:spcPts val="0"/>
              </a:spcBef>
              <a:spcAft>
                <a:spcPts val="0"/>
              </a:spcAft>
              <a:buSzPts val="1400"/>
              <a:buFont typeface="Calibri"/>
              <a:buChar char="■"/>
              <a:defRPr>
                <a:latin typeface="Calibri"/>
                <a:ea typeface="Calibri"/>
                <a:cs typeface="Calibri"/>
                <a:sym typeface="Calibri"/>
              </a:defRPr>
            </a:lvl6pPr>
            <a:lvl7pPr marL="3200400" lvl="6" indent="-317500">
              <a:spcBef>
                <a:spcPts val="0"/>
              </a:spcBef>
              <a:spcAft>
                <a:spcPts val="0"/>
              </a:spcAft>
              <a:buSzPts val="1400"/>
              <a:buFont typeface="Calibri"/>
              <a:buChar char="●"/>
              <a:defRPr>
                <a:latin typeface="Calibri"/>
                <a:ea typeface="Calibri"/>
                <a:cs typeface="Calibri"/>
                <a:sym typeface="Calibri"/>
              </a:defRPr>
            </a:lvl7pPr>
            <a:lvl8pPr marL="3657600" lvl="7" indent="-317500">
              <a:spcBef>
                <a:spcPts val="0"/>
              </a:spcBef>
              <a:spcAft>
                <a:spcPts val="0"/>
              </a:spcAft>
              <a:buSzPts val="1400"/>
              <a:buFont typeface="Calibri"/>
              <a:buChar char="○"/>
              <a:defRPr>
                <a:latin typeface="Calibri"/>
                <a:ea typeface="Calibri"/>
                <a:cs typeface="Calibri"/>
                <a:sym typeface="Calibri"/>
              </a:defRPr>
            </a:lvl8pPr>
            <a:lvl9pPr marL="4114800" lvl="8" indent="-317500">
              <a:spcBef>
                <a:spcPts val="0"/>
              </a:spcBef>
              <a:spcAft>
                <a:spcPts val="0"/>
              </a:spcAft>
              <a:buSzPts val="1400"/>
              <a:buFont typeface="Calibri"/>
              <a:buChar char="■"/>
              <a:defRPr>
                <a:latin typeface="Calibri"/>
                <a:ea typeface="Calibri"/>
                <a:cs typeface="Calibri"/>
                <a:sym typeface="Calibri"/>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3" name="Google Shape;23;p4"/>
          <p:cNvPicPr preferRelativeResize="0"/>
          <p:nvPr/>
        </p:nvPicPr>
        <p:blipFill>
          <a:blip r:embed="rId2">
            <a:alphaModFix/>
          </a:blip>
          <a:stretch>
            <a:fillRect/>
          </a:stretch>
        </p:blipFill>
        <p:spPr>
          <a:xfrm>
            <a:off x="6835869" y="4737994"/>
            <a:ext cx="1915808" cy="295100"/>
          </a:xfrm>
          <a:prstGeom prst="rect">
            <a:avLst/>
          </a:prstGeom>
          <a:noFill/>
          <a:ln>
            <a:noFill/>
          </a:ln>
        </p:spPr>
      </p:pic>
      <p:pic>
        <p:nvPicPr>
          <p:cNvPr id="24" name="Google Shape;24;p4"/>
          <p:cNvPicPr preferRelativeResize="0"/>
          <p:nvPr/>
        </p:nvPicPr>
        <p:blipFill>
          <a:blip r:embed="rId3">
            <a:alphaModFix/>
          </a:blip>
          <a:stretch>
            <a:fillRect/>
          </a:stretch>
        </p:blipFill>
        <p:spPr>
          <a:xfrm>
            <a:off x="115950" y="4568875"/>
            <a:ext cx="371380" cy="4642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5" name="Google Shape;35;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7"/>
        <p:cNvGrpSpPr/>
        <p:nvPr/>
      </p:nvGrpSpPr>
      <p:grpSpPr>
        <a:xfrm>
          <a:off x="0" y="0"/>
          <a:ext cx="0" cy="0"/>
          <a:chOff x="0" y="0"/>
          <a:chExt cx="0" cy="0"/>
        </a:xfrm>
      </p:grpSpPr>
      <p:sp>
        <p:nvSpPr>
          <p:cNvPr id="38" name="Google Shape;38;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9" name="Google Shape;39;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0"/>
        <p:cNvGrpSpPr/>
        <p:nvPr/>
      </p:nvGrpSpPr>
      <p:grpSpPr>
        <a:xfrm>
          <a:off x="0" y="0"/>
          <a:ext cx="0" cy="0"/>
          <a:chOff x="0" y="0"/>
          <a:chExt cx="0" cy="0"/>
        </a:xfrm>
      </p:grpSpPr>
      <p:sp>
        <p:nvSpPr>
          <p:cNvPr id="41" name="Google Shape;41;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 name="Google Shape;42;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3" name="Google Shape;43;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4" name="Google Shape;44;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6" name="Google Shape;46;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9" name="Google Shape;4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3"/>
          <p:cNvSpPr txBox="1">
            <a:spLocks noGrp="1"/>
          </p:cNvSpPr>
          <p:nvPr>
            <p:ph type="ctrTitle"/>
          </p:nvPr>
        </p:nvSpPr>
        <p:spPr>
          <a:xfrm>
            <a:off x="485875" y="264475"/>
            <a:ext cx="8351700" cy="14736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Selecting a Project</a:t>
            </a:r>
            <a:endParaRPr/>
          </a:p>
        </p:txBody>
      </p:sp>
      <p:sp>
        <p:nvSpPr>
          <p:cNvPr id="62" name="Google Shape;62;p13"/>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Clr>
                <a:schemeClr val="accent5"/>
              </a:buClr>
              <a:buFont typeface="Noto Sans Symbols"/>
              <a:buNone/>
            </a:pPr>
            <a:r>
              <a:rPr lang="en" sz="3600">
                <a:solidFill>
                  <a:schemeClr val="dk1"/>
                </a:solidFill>
                <a:latin typeface="Proxima Nova"/>
                <a:ea typeface="Proxima Nova"/>
                <a:cs typeface="Proxima Nova"/>
                <a:sym typeface="Proxima Nova"/>
              </a:rPr>
              <a:t>Create Performance Task</a:t>
            </a:r>
            <a:endParaRPr sz="3600">
              <a:solidFill>
                <a:srgbClr val="434343"/>
              </a:solidFill>
              <a:latin typeface="Proxima Nova"/>
              <a:ea typeface="Proxima Nova"/>
              <a:cs typeface="Proxima Nova"/>
              <a:sym typeface="Proxima Nova"/>
            </a:endParaRPr>
          </a:p>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18" name="Google Shape;118;p22"/>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#1</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Have different turns </a:t>
            </a:r>
            <a:endParaRPr sz="2000">
              <a:latin typeface="Proxima Nova"/>
              <a:ea typeface="Proxima Nova"/>
              <a:cs typeface="Proxima Nova"/>
              <a:sym typeface="Proxima Nova"/>
            </a:endParaRPr>
          </a:p>
          <a:p>
            <a:pPr marL="914400" lvl="1"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The back turn function does the same thing every time. Create different ways to turn around. Which sensor is hitting the line? That could determine which way to turn. Or select a random turn.</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The ‘bot always moves forward in a straight path at the same speed. Give some variation to the forward movement.</a:t>
            </a:r>
            <a:endParaRPr sz="2000">
              <a:latin typeface="Proxima Nova"/>
              <a:ea typeface="Proxima Nova"/>
              <a:cs typeface="Proxima Nova"/>
              <a:sym typeface="Proxima Nov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24" name="Google Shape;124;p23"/>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#1</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Give the ‘bot a purpose: Have it escape the box!</a:t>
            </a:r>
            <a:endParaRPr sz="2000">
              <a:latin typeface="Proxima Nova"/>
              <a:ea typeface="Proxima Nova"/>
              <a:cs typeface="Proxima Nova"/>
              <a:sym typeface="Proxima Nova"/>
            </a:endParaRPr>
          </a:p>
          <a:p>
            <a:pPr marL="914400" lvl="1"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Instead of just moving forward, have the ‘bot systematically check the lines until it doesn’t find a line. Then it knows how to escape the box!</a:t>
            </a:r>
            <a:endParaRPr sz="2000">
              <a:latin typeface="Proxima Nova"/>
              <a:ea typeface="Proxima Nova"/>
              <a:cs typeface="Proxima Nova"/>
              <a:sym typeface="Proxima Nov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4"/>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30" name="Google Shape;130;p24"/>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#2</a:t>
            </a:r>
            <a:endParaRPr>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Go to the Sandbox in CodeSpace and open </a:t>
            </a:r>
            <a:r>
              <a:rPr lang="en" sz="2000" b="1" i="1">
                <a:latin typeface="Proxima Nova"/>
                <a:ea typeface="Proxima Nova"/>
                <a:cs typeface="Proxima Nova"/>
                <a:sym typeface="Proxima Nova"/>
              </a:rPr>
              <a:t>PT_CodeBot_Practice2</a:t>
            </a:r>
            <a:r>
              <a:rPr lang="en" sz="2000">
                <a:latin typeface="Proxima Nova"/>
                <a:ea typeface="Proxima Nova"/>
                <a:cs typeface="Proxima Nova"/>
                <a:sym typeface="Proxima Nova"/>
              </a:rPr>
              <a:t>.</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Review what the code does.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Review how and where the code meets the PT requirements.</a:t>
            </a:r>
            <a:endParaRPr sz="2000">
              <a:latin typeface="Proxima Nova"/>
              <a:ea typeface="Proxima Nova"/>
              <a:cs typeface="Proxima Nova"/>
              <a:sym typeface="Proxima Nova"/>
            </a:endParaRPr>
          </a:p>
          <a:p>
            <a:pPr marL="0" lvl="0" indent="0" algn="l" rtl="0">
              <a:spcBef>
                <a:spcPts val="1200"/>
              </a:spcBef>
              <a:spcAft>
                <a:spcPts val="1200"/>
              </a:spcAft>
              <a:buNone/>
            </a:pPr>
            <a:endParaRPr sz="2000">
              <a:latin typeface="Proxima Nova"/>
              <a:ea typeface="Proxima Nova"/>
              <a:cs typeface="Proxima Nova"/>
              <a:sym typeface="Proxima Nov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5"/>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36" name="Google Shape;136;p25"/>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#2</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What the program does:</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This program has the ‘bot perform an animation by counting guests and then walking the runway, spinning, and playing a song.</a:t>
            </a:r>
            <a:endParaRPr sz="2000">
              <a:latin typeface="Proxima Nova"/>
              <a:ea typeface="Proxima Nova"/>
              <a:cs typeface="Proxima Nova"/>
              <a:sym typeface="Proxima Nova"/>
            </a:endParaRPr>
          </a:p>
          <a:p>
            <a:pPr marL="0" lvl="0" indent="0" algn="l" rtl="0">
              <a:spcBef>
                <a:spcPts val="1200"/>
              </a:spcBef>
              <a:spcAft>
                <a:spcPts val="1200"/>
              </a:spcAft>
              <a:buNone/>
            </a:pPr>
            <a:r>
              <a:rPr lang="en" sz="2000">
                <a:latin typeface="Proxima Nova"/>
                <a:ea typeface="Proxima Nova"/>
                <a:cs typeface="Proxima Nova"/>
                <a:sym typeface="Proxima Nova"/>
              </a:rPr>
              <a:t>Brainstorm some new Create PT projects, based on this one.</a:t>
            </a:r>
            <a:endParaRPr sz="2000">
              <a:latin typeface="Proxima Nova"/>
              <a:ea typeface="Proxima Nova"/>
              <a:cs typeface="Proxima Nova"/>
              <a:sym typeface="Proxima Nov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6"/>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42" name="Google Shape;142;p26"/>
          <p:cNvSpPr txBox="1">
            <a:spLocks noGrp="1"/>
          </p:cNvSpPr>
          <p:nvPr>
            <p:ph type="body" idx="1"/>
          </p:nvPr>
        </p:nvSpPr>
        <p:spPr>
          <a:xfrm>
            <a:off x="567625" y="1014775"/>
            <a:ext cx="8061300" cy="3914400"/>
          </a:xfrm>
          <a:prstGeom prst="rect">
            <a:avLst/>
          </a:prstGeom>
          <a:noFill/>
          <a:ln>
            <a:noFill/>
          </a:ln>
        </p:spPr>
        <p:txBody>
          <a:bodyPr spcFirstLastPara="1" wrap="square" lIns="91425" tIns="91425" rIns="91425" bIns="91425" anchor="t" anchorCtr="0">
            <a:normAutofit/>
          </a:bodyPr>
          <a:lstStyle/>
          <a:p>
            <a:pPr marL="0" lvl="0" indent="0" algn="l" rtl="0">
              <a:lnSpc>
                <a:spcPct val="105000"/>
              </a:lnSpc>
              <a:spcBef>
                <a:spcPts val="0"/>
              </a:spcBef>
              <a:spcAft>
                <a:spcPts val="0"/>
              </a:spcAft>
              <a:buNone/>
            </a:pPr>
            <a:r>
              <a:rPr lang="en">
                <a:latin typeface="Proxima Nova"/>
                <a:ea typeface="Proxima Nova"/>
                <a:cs typeface="Proxima Nova"/>
                <a:sym typeface="Proxima Nova"/>
              </a:rPr>
              <a:t>PT Practice #2</a:t>
            </a:r>
            <a:endParaRPr>
              <a:latin typeface="Proxima Nova"/>
              <a:ea typeface="Proxima Nova"/>
              <a:cs typeface="Proxima Nova"/>
              <a:sym typeface="Proxima Nova"/>
            </a:endParaRPr>
          </a:p>
          <a:p>
            <a:pPr marL="0" lvl="0" indent="0" algn="l" rtl="0">
              <a:spcBef>
                <a:spcPts val="6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Make the animation different or more elaborate.</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Use two buttons. Each one can have the ‘bot perform a different animation.</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Use the play_song() function more frequently with different songs, not just at the end of the animation.</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Use cute_beeps() more frequently.</a:t>
            </a:r>
            <a:endParaRPr sz="2000">
              <a:latin typeface="Proxima Nova"/>
              <a:ea typeface="Proxima Nova"/>
              <a:cs typeface="Proxima Nova"/>
              <a:sym typeface="Proxima Nov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7"/>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48" name="Google Shape;148;p27"/>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#2</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Add more actions for the ‘bot. Right now the ‘bot only moves forward and spins. </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Count something other than guests. For example, count each time it detects a line. After 5 detections, perform an animation. Then start over again.</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Perform an animation, but check for a line as it performs. If the ‘bot gets too close to an “edge”, have it do something else.</a:t>
            </a:r>
            <a:endParaRPr sz="2000">
              <a:latin typeface="Proxima Nova"/>
              <a:ea typeface="Proxima Nova"/>
              <a:cs typeface="Proxima Nova"/>
              <a:sym typeface="Proxima Nov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8"/>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54" name="Google Shape;154;p28"/>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#3</a:t>
            </a:r>
            <a:endParaRPr>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Go to the Sandbox in CodeSpace and open </a:t>
            </a:r>
            <a:r>
              <a:rPr lang="en" sz="2000" b="1" i="1">
                <a:latin typeface="Proxima Nova"/>
                <a:ea typeface="Proxima Nova"/>
                <a:cs typeface="Proxima Nova"/>
                <a:sym typeface="Proxima Nova"/>
              </a:rPr>
              <a:t>PT_CodeBot_Practice3</a:t>
            </a:r>
            <a:r>
              <a:rPr lang="en" sz="2000">
                <a:latin typeface="Proxima Nova"/>
                <a:ea typeface="Proxima Nova"/>
                <a:cs typeface="Proxima Nova"/>
                <a:sym typeface="Proxima Nova"/>
              </a:rPr>
              <a:t>.</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Review what the code does.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Review how and where the code meets the PT requirements.</a:t>
            </a:r>
            <a:endParaRPr sz="2000">
              <a:latin typeface="Proxima Nova"/>
              <a:ea typeface="Proxima Nova"/>
              <a:cs typeface="Proxima Nova"/>
              <a:sym typeface="Proxima Nova"/>
            </a:endParaRPr>
          </a:p>
          <a:p>
            <a:pPr marL="0" lvl="0" indent="0" algn="l" rtl="0">
              <a:spcBef>
                <a:spcPts val="1200"/>
              </a:spcBef>
              <a:spcAft>
                <a:spcPts val="1200"/>
              </a:spcAft>
              <a:buNone/>
            </a:pPr>
            <a:endParaRPr sz="2000">
              <a:latin typeface="Proxima Nova"/>
              <a:ea typeface="Proxima Nova"/>
              <a:cs typeface="Proxima Nova"/>
              <a:sym typeface="Proxima Nov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9"/>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60" name="Google Shape;160;p29"/>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#3</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What the program does:</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This program moves the ‘bot in a square, either turning to the right or turning to the left.</a:t>
            </a:r>
            <a:endParaRPr sz="2000">
              <a:latin typeface="Proxima Nova"/>
              <a:ea typeface="Proxima Nova"/>
              <a:cs typeface="Proxima Nova"/>
              <a:sym typeface="Proxima Nova"/>
            </a:endParaRPr>
          </a:p>
          <a:p>
            <a:pPr marL="0" lvl="0" indent="0" algn="l" rtl="0">
              <a:spcBef>
                <a:spcPts val="1200"/>
              </a:spcBef>
              <a:spcAft>
                <a:spcPts val="1200"/>
              </a:spcAft>
              <a:buNone/>
            </a:pPr>
            <a:r>
              <a:rPr lang="en" sz="2000">
                <a:latin typeface="Proxima Nova"/>
                <a:ea typeface="Proxima Nova"/>
                <a:cs typeface="Proxima Nova"/>
                <a:sym typeface="Proxima Nova"/>
              </a:rPr>
              <a:t>Brainstorm some new Create PT projects, based on this one.</a:t>
            </a:r>
            <a:endParaRPr sz="2000">
              <a:latin typeface="Proxima Nova"/>
              <a:ea typeface="Proxima Nova"/>
              <a:cs typeface="Proxima Nova"/>
              <a:sym typeface="Proxima Nov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0"/>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66" name="Google Shape;166;p30"/>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#3</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Add more lists for a different shape. Use a button for a square, and a button for a different shape, like rectangle or triangle.</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Have the same turn (right or left), but change the size of the square. A longer delay makes a bigger square. A shorter delay makes a smaller square.</a:t>
            </a:r>
            <a:endParaRPr sz="2000">
              <a:latin typeface="Proxima Nova"/>
              <a:ea typeface="Proxima Nova"/>
              <a:cs typeface="Proxima Nova"/>
              <a:sym typeface="Proxima Nov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1"/>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72" name="Google Shape;172;p31"/>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#3</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Have one button move the ‘bot in a square, but the other button has the ‘bot do something else, like follow a line or perform an animation or play a song.</a:t>
            </a:r>
            <a:endParaRPr sz="2000">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610650" y="216425"/>
            <a:ext cx="82218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a:t>AP CSP Create Performance Task</a:t>
            </a:r>
            <a:endParaRPr/>
          </a:p>
          <a:p>
            <a:pPr marL="0" lvl="0" indent="0" algn="l" rtl="0">
              <a:spcBef>
                <a:spcPts val="0"/>
              </a:spcBef>
              <a:spcAft>
                <a:spcPts val="0"/>
              </a:spcAft>
              <a:buNone/>
            </a:pPr>
            <a:endParaRPr/>
          </a:p>
        </p:txBody>
      </p:sp>
      <p:sp>
        <p:nvSpPr>
          <p:cNvPr id="68" name="Google Shape;68;p14"/>
          <p:cNvSpPr txBox="1">
            <a:spLocks noGrp="1"/>
          </p:cNvSpPr>
          <p:nvPr>
            <p:ph type="body" idx="1"/>
          </p:nvPr>
        </p:nvSpPr>
        <p:spPr>
          <a:xfrm>
            <a:off x="610650" y="839825"/>
            <a:ext cx="6114300" cy="4253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latin typeface="Proxima Nova"/>
                <a:ea typeface="Proxima Nova"/>
                <a:cs typeface="Proxima Nova"/>
                <a:sym typeface="Proxima Nova"/>
              </a:rPr>
              <a:t>Create PT specific requirements:</a:t>
            </a:r>
            <a:endParaRPr>
              <a:latin typeface="Proxima Nova"/>
              <a:ea typeface="Proxima Nova"/>
              <a:cs typeface="Proxima Nova"/>
              <a:sym typeface="Proxima Nova"/>
            </a:endParaRPr>
          </a:p>
          <a:p>
            <a:pPr marL="457200" lvl="0" indent="-355600" algn="l" rtl="0">
              <a:lnSpc>
                <a:spcPct val="115000"/>
              </a:lnSpc>
              <a:spcBef>
                <a:spcPts val="1200"/>
              </a:spcBef>
              <a:spcAft>
                <a:spcPts val="0"/>
              </a:spcAft>
              <a:buSzPts val="2000"/>
              <a:buFont typeface="Proxima Nova"/>
              <a:buChar char="●"/>
            </a:pPr>
            <a:r>
              <a:rPr lang="en" sz="2000">
                <a:latin typeface="Proxima Nova"/>
                <a:ea typeface="Proxima Nova"/>
                <a:cs typeface="Proxima Nova"/>
                <a:sym typeface="Proxima Nova"/>
              </a:rPr>
              <a:t>Has input (button presses)</a:t>
            </a:r>
            <a:endParaRPr sz="2000">
              <a:latin typeface="Proxima Nova"/>
              <a:ea typeface="Proxima Nova"/>
              <a:cs typeface="Proxima Nova"/>
              <a:sym typeface="Proxima Nova"/>
            </a:endParaRPr>
          </a:p>
          <a:p>
            <a:pPr marL="457200" lvl="0" indent="-355600" algn="l" rtl="0">
              <a:lnSpc>
                <a:spcPct val="115000"/>
              </a:lnSpc>
              <a:spcBef>
                <a:spcPts val="0"/>
              </a:spcBef>
              <a:spcAft>
                <a:spcPts val="0"/>
              </a:spcAft>
              <a:buSzPts val="2000"/>
              <a:buFont typeface="Proxima Nova"/>
              <a:buChar char="●"/>
            </a:pPr>
            <a:r>
              <a:rPr lang="en" sz="2000">
                <a:latin typeface="Proxima Nova"/>
                <a:ea typeface="Proxima Nova"/>
                <a:cs typeface="Proxima Nova"/>
                <a:sym typeface="Proxima Nova"/>
              </a:rPr>
              <a:t>Has output (screen, pixels, audio, etc.)</a:t>
            </a:r>
            <a:endParaRPr sz="2000">
              <a:latin typeface="Proxima Nova"/>
              <a:ea typeface="Proxima Nova"/>
              <a:cs typeface="Proxima Nova"/>
              <a:sym typeface="Proxima Nova"/>
            </a:endParaRPr>
          </a:p>
          <a:p>
            <a:pPr marL="457200" lvl="0" indent="-355600" algn="l" rtl="0">
              <a:lnSpc>
                <a:spcPct val="115000"/>
              </a:lnSpc>
              <a:spcBef>
                <a:spcPts val="0"/>
              </a:spcBef>
              <a:spcAft>
                <a:spcPts val="0"/>
              </a:spcAft>
              <a:buSzPts val="2000"/>
              <a:buFont typeface="Proxima Nova"/>
              <a:buChar char="●"/>
            </a:pPr>
            <a:r>
              <a:rPr lang="en" sz="2000">
                <a:latin typeface="Proxima Nova"/>
                <a:ea typeface="Proxima Nova"/>
                <a:cs typeface="Proxima Nova"/>
                <a:sym typeface="Proxima Nova"/>
              </a:rPr>
              <a:t>Creates a list</a:t>
            </a:r>
            <a:endParaRPr sz="2000">
              <a:latin typeface="Proxima Nova"/>
              <a:ea typeface="Proxima Nova"/>
              <a:cs typeface="Proxima Nova"/>
              <a:sym typeface="Proxima Nova"/>
            </a:endParaRPr>
          </a:p>
          <a:p>
            <a:pPr marL="457200" lvl="0" indent="-355600" algn="l" rtl="0">
              <a:lnSpc>
                <a:spcPct val="115000"/>
              </a:lnSpc>
              <a:spcBef>
                <a:spcPts val="0"/>
              </a:spcBef>
              <a:spcAft>
                <a:spcPts val="0"/>
              </a:spcAft>
              <a:buSzPts val="2000"/>
              <a:buFont typeface="Proxima Nova"/>
              <a:buChar char="●"/>
            </a:pPr>
            <a:r>
              <a:rPr lang="en" sz="2000">
                <a:latin typeface="Proxima Nova"/>
                <a:ea typeface="Proxima Nova"/>
                <a:cs typeface="Proxima Nova"/>
                <a:sym typeface="Proxima Nova"/>
              </a:rPr>
              <a:t>Uses a list in a meaningful way</a:t>
            </a:r>
            <a:endParaRPr sz="2000">
              <a:latin typeface="Proxima Nova"/>
              <a:ea typeface="Proxima Nova"/>
              <a:cs typeface="Proxima Nova"/>
              <a:sym typeface="Proxima Nova"/>
            </a:endParaRPr>
          </a:p>
          <a:p>
            <a:pPr marL="457200" lvl="0" indent="-355600" algn="l" rtl="0">
              <a:lnSpc>
                <a:spcPct val="115000"/>
              </a:lnSpc>
              <a:spcBef>
                <a:spcPts val="0"/>
              </a:spcBef>
              <a:spcAft>
                <a:spcPts val="0"/>
              </a:spcAft>
              <a:buSzPts val="2000"/>
              <a:buFont typeface="Proxima Nova"/>
              <a:buChar char="●"/>
            </a:pPr>
            <a:r>
              <a:rPr lang="en" sz="2000">
                <a:latin typeface="Proxima Nova"/>
                <a:ea typeface="Proxima Nova"/>
                <a:cs typeface="Proxima Nova"/>
                <a:sym typeface="Proxima Nova"/>
              </a:rPr>
              <a:t>Has a function with a parameter</a:t>
            </a:r>
            <a:endParaRPr sz="2000">
              <a:latin typeface="Proxima Nova"/>
              <a:ea typeface="Proxima Nova"/>
              <a:cs typeface="Proxima Nova"/>
              <a:sym typeface="Proxima Nova"/>
            </a:endParaRPr>
          </a:p>
          <a:p>
            <a:pPr marL="914400" lvl="1" indent="-355600" algn="l" rtl="0">
              <a:lnSpc>
                <a:spcPct val="115000"/>
              </a:lnSpc>
              <a:spcBef>
                <a:spcPts val="0"/>
              </a:spcBef>
              <a:spcAft>
                <a:spcPts val="0"/>
              </a:spcAft>
              <a:buSzPts val="2000"/>
              <a:buFont typeface="Proxima Nova"/>
              <a:buChar char="○"/>
            </a:pPr>
            <a:r>
              <a:rPr lang="en" sz="2000">
                <a:latin typeface="Proxima Nova"/>
                <a:ea typeface="Proxima Nova"/>
                <a:cs typeface="Proxima Nova"/>
                <a:sym typeface="Proxima Nova"/>
              </a:rPr>
              <a:t>Parameter has an effect on the functionality of the function (Parameter used in if statement)</a:t>
            </a:r>
            <a:endParaRPr sz="2000">
              <a:latin typeface="Proxima Nova"/>
              <a:ea typeface="Proxima Nova"/>
              <a:cs typeface="Proxima Nova"/>
              <a:sym typeface="Proxima Nova"/>
            </a:endParaRPr>
          </a:p>
          <a:p>
            <a:pPr marL="457200" lvl="0" indent="-355600" algn="l" rtl="0">
              <a:lnSpc>
                <a:spcPct val="115000"/>
              </a:lnSpc>
              <a:spcBef>
                <a:spcPts val="0"/>
              </a:spcBef>
              <a:spcAft>
                <a:spcPts val="0"/>
              </a:spcAft>
              <a:buSzPts val="2000"/>
              <a:buFont typeface="Proxima Nova"/>
              <a:buChar char="●"/>
            </a:pPr>
            <a:r>
              <a:rPr lang="en" sz="2000">
                <a:latin typeface="Proxima Nova"/>
                <a:ea typeface="Proxima Nova"/>
                <a:cs typeface="Proxima Nova"/>
                <a:sym typeface="Proxima Nova"/>
              </a:rPr>
              <a:t>Function has:</a:t>
            </a:r>
            <a:endParaRPr sz="2000">
              <a:latin typeface="Proxima Nova"/>
              <a:ea typeface="Proxima Nova"/>
              <a:cs typeface="Proxima Nova"/>
              <a:sym typeface="Proxima Nova"/>
            </a:endParaRPr>
          </a:p>
          <a:p>
            <a:pPr marL="914400" lvl="1" indent="-355600" algn="l" rtl="0">
              <a:lnSpc>
                <a:spcPct val="115000"/>
              </a:lnSpc>
              <a:spcBef>
                <a:spcPts val="0"/>
              </a:spcBef>
              <a:spcAft>
                <a:spcPts val="0"/>
              </a:spcAft>
              <a:buSzPts val="2000"/>
              <a:buFont typeface="Proxima Nova"/>
              <a:buChar char="○"/>
            </a:pPr>
            <a:r>
              <a:rPr lang="en" sz="2000">
                <a:latin typeface="Proxima Nova"/>
                <a:ea typeface="Proxima Nova"/>
                <a:cs typeface="Proxima Nova"/>
                <a:sym typeface="Proxima Nova"/>
              </a:rPr>
              <a:t>Selection (If statement)</a:t>
            </a:r>
            <a:endParaRPr sz="2000">
              <a:latin typeface="Proxima Nova"/>
              <a:ea typeface="Proxima Nova"/>
              <a:cs typeface="Proxima Nova"/>
              <a:sym typeface="Proxima Nova"/>
            </a:endParaRPr>
          </a:p>
          <a:p>
            <a:pPr marL="914400" lvl="1" indent="-355600" algn="l" rtl="0">
              <a:lnSpc>
                <a:spcPct val="115000"/>
              </a:lnSpc>
              <a:spcBef>
                <a:spcPts val="0"/>
              </a:spcBef>
              <a:spcAft>
                <a:spcPts val="0"/>
              </a:spcAft>
              <a:buSzPts val="2000"/>
              <a:buFont typeface="Proxima Nova"/>
              <a:buChar char="○"/>
            </a:pPr>
            <a:r>
              <a:rPr lang="en" sz="2000">
                <a:latin typeface="Proxima Nova"/>
                <a:ea typeface="Proxima Nova"/>
                <a:cs typeface="Proxima Nova"/>
                <a:sym typeface="Proxima Nova"/>
              </a:rPr>
              <a:t>Iteration (Loop)</a:t>
            </a:r>
            <a:endParaRPr sz="2000">
              <a:latin typeface="Proxima Nova"/>
              <a:ea typeface="Proxima Nova"/>
              <a:cs typeface="Proxima Nova"/>
              <a:sym typeface="Proxima Nova"/>
            </a:endParaRPr>
          </a:p>
        </p:txBody>
      </p:sp>
      <p:pic>
        <p:nvPicPr>
          <p:cNvPr id="69" name="Google Shape;69;p14"/>
          <p:cNvPicPr preferRelativeResize="0"/>
          <p:nvPr/>
        </p:nvPicPr>
        <p:blipFill rotWithShape="1">
          <a:blip r:embed="rId3">
            <a:alphaModFix/>
          </a:blip>
          <a:srcRect l="18865" r="20784"/>
          <a:stretch/>
        </p:blipFill>
        <p:spPr>
          <a:xfrm>
            <a:off x="6837500" y="969275"/>
            <a:ext cx="1886026" cy="17578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2"/>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78" name="Google Shape;178;p32"/>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#4</a:t>
            </a:r>
            <a:endParaRPr>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Go to the Sandbox in CodeSpace and open </a:t>
            </a:r>
            <a:r>
              <a:rPr lang="en" sz="2000" b="1" i="1">
                <a:latin typeface="Proxima Nova"/>
                <a:ea typeface="Proxima Nova"/>
                <a:cs typeface="Proxima Nova"/>
                <a:sym typeface="Proxima Nova"/>
              </a:rPr>
              <a:t>PT_CodeBot_Practice4</a:t>
            </a:r>
            <a:r>
              <a:rPr lang="en" sz="2000">
                <a:latin typeface="Proxima Nova"/>
                <a:ea typeface="Proxima Nova"/>
                <a:cs typeface="Proxima Nova"/>
                <a:sym typeface="Proxima Nova"/>
              </a:rPr>
              <a:t>.</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Review what the code does.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Review how and where the code meets the PT requirements.</a:t>
            </a:r>
            <a:endParaRPr sz="2000">
              <a:latin typeface="Proxima Nova"/>
              <a:ea typeface="Proxima Nova"/>
              <a:cs typeface="Proxima Nova"/>
              <a:sym typeface="Proxima Nova"/>
            </a:endParaRPr>
          </a:p>
          <a:p>
            <a:pPr marL="0" lvl="0" indent="0" algn="l" rtl="0">
              <a:spcBef>
                <a:spcPts val="1200"/>
              </a:spcBef>
              <a:spcAft>
                <a:spcPts val="1200"/>
              </a:spcAft>
              <a:buNone/>
            </a:pPr>
            <a:endParaRPr sz="2000">
              <a:latin typeface="Proxima Nova"/>
              <a:ea typeface="Proxima Nova"/>
              <a:cs typeface="Proxima Nova"/>
              <a:sym typeface="Proxima Nov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3"/>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84" name="Google Shape;184;p33"/>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#4</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What the program does:</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This is a line follower program. The ‘bot will detect and follow a line after calibration.</a:t>
            </a:r>
            <a:endParaRPr sz="2000">
              <a:latin typeface="Proxima Nova"/>
              <a:ea typeface="Proxima Nova"/>
              <a:cs typeface="Proxima Nova"/>
              <a:sym typeface="Proxima Nova"/>
            </a:endParaRPr>
          </a:p>
          <a:p>
            <a:pPr marL="0" lvl="0" indent="0" algn="l" rtl="0">
              <a:spcBef>
                <a:spcPts val="1200"/>
              </a:spcBef>
              <a:spcAft>
                <a:spcPts val="1200"/>
              </a:spcAft>
              <a:buNone/>
            </a:pPr>
            <a:r>
              <a:rPr lang="en" sz="2000">
                <a:latin typeface="Proxima Nova"/>
                <a:ea typeface="Proxima Nova"/>
                <a:cs typeface="Proxima Nova"/>
                <a:sym typeface="Proxima Nova"/>
              </a:rPr>
              <a:t>Brainstorm some new Create PT projects, based on this one.</a:t>
            </a:r>
            <a:endParaRPr sz="2000">
              <a:latin typeface="Proxima Nova"/>
              <a:ea typeface="Proxima Nova"/>
              <a:cs typeface="Proxima Nova"/>
              <a:sym typeface="Proxima Nov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4"/>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90" name="Google Shape;190;p34"/>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#4</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Add more features to the code:</a:t>
            </a:r>
            <a:endParaRPr sz="2000">
              <a:latin typeface="Proxima Nova"/>
              <a:ea typeface="Proxima Nova"/>
              <a:cs typeface="Proxima Nova"/>
              <a:sym typeface="Proxima Nova"/>
            </a:endParaRPr>
          </a:p>
          <a:p>
            <a:pPr marL="914400" lvl="1"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Add beeps when the ‘bot is too far to the right or left</a:t>
            </a:r>
            <a:endParaRPr sz="2000">
              <a:latin typeface="Proxima Nova"/>
              <a:ea typeface="Proxima Nova"/>
              <a:cs typeface="Proxima Nova"/>
              <a:sym typeface="Proxima Nova"/>
            </a:endParaRPr>
          </a:p>
          <a:p>
            <a:pPr marL="914400" lvl="1"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Add flashing lights while moving</a:t>
            </a:r>
            <a:endParaRPr sz="2000">
              <a:latin typeface="Proxima Nova"/>
              <a:ea typeface="Proxima Nova"/>
              <a:cs typeface="Proxima Nova"/>
              <a:sym typeface="Proxima Nova"/>
            </a:endParaRPr>
          </a:p>
          <a:p>
            <a:pPr marL="914400" lvl="1"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Play a song while moving</a:t>
            </a:r>
            <a:endParaRPr sz="2000">
              <a:latin typeface="Proxima Nova"/>
              <a:ea typeface="Proxima Nova"/>
              <a:cs typeface="Proxima Nova"/>
              <a:sym typeface="Proxima Nov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5"/>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96" name="Google Shape;196;p35"/>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#4</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Add a timer feature. After a set amount of time, have the ‘bot stop, do something (play song, beep, spin), and then continue following the line.</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Add a counter. It could count button presses, center line detection, etc. After the counter reaches a number, have the ‘bot do something else.</a:t>
            </a:r>
            <a:endParaRPr sz="2000">
              <a:latin typeface="Proxima Nova"/>
              <a:ea typeface="Proxima Nova"/>
              <a:cs typeface="Proxima Nova"/>
              <a:sym typeface="Proxima Nov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6"/>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202" name="Google Shape;202;p36"/>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#4</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Have the line end. When the line ends, the ‘bot spins until it finds the line again, and then it follows the line, going the other direction.</a:t>
            </a:r>
            <a:endParaRPr sz="2000">
              <a:latin typeface="Proxima Nova"/>
              <a:ea typeface="Proxima Nova"/>
              <a:cs typeface="Proxima Nova"/>
              <a:sym typeface="Proxima Nov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7"/>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208" name="Google Shape;208;p37"/>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Remix project and missions</a:t>
            </a:r>
            <a:endParaRPr>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Open a remix project that you really enjoyed.</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What Create PT requirements does it already meet?</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What can you add to it to meet all the requirements?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How can you modify the program to add new functionality?</a:t>
            </a:r>
            <a:endParaRPr sz="2000">
              <a:latin typeface="Proxima Nova"/>
              <a:ea typeface="Proxima Nova"/>
              <a:cs typeface="Proxima Nova"/>
              <a:sym typeface="Proxima Nova"/>
            </a:endParaRPr>
          </a:p>
          <a:p>
            <a:pPr marL="0" lvl="0" indent="0" algn="l" rtl="0">
              <a:spcBef>
                <a:spcPts val="1200"/>
              </a:spcBef>
              <a:spcAft>
                <a:spcPts val="1200"/>
              </a:spcAft>
              <a:buNone/>
            </a:pPr>
            <a:endParaRPr sz="2000">
              <a:latin typeface="Proxima Nova"/>
              <a:ea typeface="Proxima Nova"/>
              <a:cs typeface="Proxima Nova"/>
              <a:sym typeface="Proxima Nov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8"/>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214" name="Google Shape;214;p38"/>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Remix projects</a:t>
            </a:r>
            <a:endParaRPr>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When you started a remix, you brainstormed possible project ideas.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The remix slides also gave some suggestions.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You can review suggestions from the three remix project slides for more ideas.</a:t>
            </a:r>
            <a:endParaRPr sz="2000">
              <a:latin typeface="Proxima Nova"/>
              <a:ea typeface="Proxima Nova"/>
              <a:cs typeface="Proxima Nova"/>
              <a:sym typeface="Proxima Nova"/>
            </a:endParaRPr>
          </a:p>
          <a:p>
            <a:pPr marL="0" lvl="0" indent="0" algn="l" rtl="0">
              <a:spcBef>
                <a:spcPts val="1200"/>
              </a:spcBef>
              <a:spcAft>
                <a:spcPts val="1200"/>
              </a:spcAft>
              <a:buNone/>
            </a:pPr>
            <a:endParaRPr sz="2000">
              <a:latin typeface="Proxima Nova"/>
              <a:ea typeface="Proxima Nova"/>
              <a:cs typeface="Proxima Nova"/>
              <a:sym typeface="Proxima Nov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9"/>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220" name="Google Shape;220;p39"/>
          <p:cNvSpPr txBox="1">
            <a:spLocks noGrp="1"/>
          </p:cNvSpPr>
          <p:nvPr>
            <p:ph type="body" idx="1"/>
          </p:nvPr>
        </p:nvSpPr>
        <p:spPr>
          <a:xfrm>
            <a:off x="567625" y="1014775"/>
            <a:ext cx="7794300" cy="3884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500"/>
              </a:spcBef>
              <a:spcAft>
                <a:spcPts val="0"/>
              </a:spcAft>
              <a:buNone/>
            </a:pPr>
            <a:r>
              <a:rPr lang="en">
                <a:solidFill>
                  <a:schemeClr val="dk2"/>
                </a:solidFill>
                <a:latin typeface="Proxima Nova"/>
                <a:ea typeface="Proxima Nova"/>
                <a:cs typeface="Proxima Nova"/>
                <a:sym typeface="Proxima Nova"/>
              </a:rPr>
              <a:t>You should fully understand the requirements of the Create PT and are ready to start brainstorming an idea for your project. </a:t>
            </a:r>
            <a:endParaRPr>
              <a:solidFill>
                <a:schemeClr val="dk2"/>
              </a:solidFill>
              <a:latin typeface="Proxima Nova"/>
              <a:ea typeface="Proxima Nova"/>
              <a:cs typeface="Proxima Nova"/>
              <a:sym typeface="Proxima Nova"/>
            </a:endParaRPr>
          </a:p>
          <a:p>
            <a:pPr marL="457200" lvl="0" indent="-355600" algn="l" rtl="0">
              <a:lnSpc>
                <a:spcPct val="115000"/>
              </a:lnSpc>
              <a:spcBef>
                <a:spcPts val="100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You will be given class time to complete the project. </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You should be able to complete the code in 7 hours (don’t make it  too complicated).</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Then you will have 2 hours for the Digital Portfolio.</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No new programming skills – This isn’t the time to learn something new. </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Stick with what you already know and make it work.</a:t>
            </a:r>
            <a:endParaRPr sz="2000">
              <a:latin typeface="Proxima Nova"/>
              <a:ea typeface="Proxima Nova"/>
              <a:cs typeface="Proxima Nova"/>
              <a:sym typeface="Proxima Nov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0"/>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226" name="Google Shape;226;p40"/>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500"/>
              </a:spcBef>
              <a:spcAft>
                <a:spcPts val="0"/>
              </a:spcAft>
              <a:buNone/>
            </a:pPr>
            <a:r>
              <a:rPr lang="en" sz="2000">
                <a:solidFill>
                  <a:schemeClr val="dk2"/>
                </a:solidFill>
                <a:latin typeface="Proxima Nova"/>
                <a:ea typeface="Proxima Nova"/>
                <a:cs typeface="Proxima Nova"/>
                <a:sym typeface="Proxima Nova"/>
              </a:rPr>
              <a:t>Pick a project that:</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50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Is personally relevant – a project you are interested in.</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Can meet all the requirements of the Create PT.</a:t>
            </a:r>
            <a:endParaRPr sz="2000">
              <a:solidFill>
                <a:schemeClr val="dk2"/>
              </a:solidFill>
              <a:latin typeface="Proxima Nova"/>
              <a:ea typeface="Proxima Nova"/>
              <a:cs typeface="Proxima Nova"/>
              <a:sym typeface="Proxima Nova"/>
            </a:endParaRPr>
          </a:p>
          <a:p>
            <a:pPr marL="0" lvl="0" indent="0" algn="l" rtl="0">
              <a:lnSpc>
                <a:spcPct val="115000"/>
              </a:lnSpc>
              <a:spcBef>
                <a:spcPts val="500"/>
              </a:spcBef>
              <a:spcAft>
                <a:spcPts val="0"/>
              </a:spcAft>
              <a:buNone/>
            </a:pPr>
            <a:endParaRPr sz="2000">
              <a:solidFill>
                <a:schemeClr val="dk2"/>
              </a:solidFill>
              <a:latin typeface="Proxima Nova"/>
              <a:ea typeface="Proxima Nova"/>
              <a:cs typeface="Proxima Nova"/>
              <a:sym typeface="Proxima Nova"/>
            </a:endParaRPr>
          </a:p>
          <a:p>
            <a:pPr marL="0" lvl="0" indent="0" algn="l" rtl="0">
              <a:lnSpc>
                <a:spcPct val="115000"/>
              </a:lnSpc>
              <a:spcBef>
                <a:spcPts val="500"/>
              </a:spcBef>
              <a:spcAft>
                <a:spcPts val="0"/>
              </a:spcAft>
              <a:buNone/>
            </a:pPr>
            <a:r>
              <a:rPr lang="en" sz="2000">
                <a:solidFill>
                  <a:schemeClr val="dk2"/>
                </a:solidFill>
                <a:latin typeface="Proxima Nova"/>
                <a:ea typeface="Proxima Nova"/>
                <a:cs typeface="Proxima Nova"/>
                <a:sym typeface="Proxima Nova"/>
              </a:rPr>
              <a:t>It is helpful if the project:</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50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Has a clear purpose and function.</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Has a clear intended user.</a:t>
            </a:r>
            <a:endParaRPr sz="2000">
              <a:solidFill>
                <a:schemeClr val="dk2"/>
              </a:solidFill>
              <a:latin typeface="Proxima Nova"/>
              <a:ea typeface="Proxima Nova"/>
              <a:cs typeface="Proxima Nova"/>
              <a:sym typeface="Proxima Nov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1"/>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232" name="Google Shape;232;p41"/>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500"/>
              </a:spcBef>
              <a:spcAft>
                <a:spcPts val="0"/>
              </a:spcAft>
              <a:buNone/>
            </a:pPr>
            <a:r>
              <a:rPr lang="en" sz="2000">
                <a:solidFill>
                  <a:schemeClr val="dk2"/>
                </a:solidFill>
                <a:latin typeface="Proxima Nova"/>
                <a:ea typeface="Proxima Nova"/>
                <a:cs typeface="Proxima Nova"/>
                <a:sym typeface="Proxima Nova"/>
              </a:rPr>
              <a:t>Final Comments</a:t>
            </a:r>
            <a:endParaRPr sz="2000">
              <a:solidFill>
                <a:schemeClr val="dk2"/>
              </a:solidFill>
              <a:latin typeface="Proxima Nova"/>
              <a:ea typeface="Proxima Nova"/>
              <a:cs typeface="Proxima Nova"/>
              <a:sym typeface="Proxima Nova"/>
            </a:endParaRPr>
          </a:p>
          <a:p>
            <a:pPr marL="457200" lvl="0" indent="-355600" algn="l" rtl="0">
              <a:spcBef>
                <a:spcPts val="50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Don’t use any code that you don’t understand. The Create PT is all about the writing. If you can’t explain it, don’t use it.</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Work with a partner! Do equal work, and make sure you both understand the code.</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You can get feedback and help from your peers. That means all the students in your class, but no one else.</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DO NOT ask the teacher for any help, other than technical, during the Create PT class hours.</a:t>
            </a:r>
            <a:endParaRPr sz="2000">
              <a:solidFill>
                <a:schemeClr val="dk2"/>
              </a:solidFill>
              <a:latin typeface="Proxima Nova"/>
              <a:ea typeface="Proxima Nova"/>
              <a:cs typeface="Proxima Nova"/>
              <a:sym typeface="Proxima Nova"/>
            </a:endParaRPr>
          </a:p>
          <a:p>
            <a:pPr marL="0" lvl="0" indent="0" algn="l" rtl="0">
              <a:lnSpc>
                <a:spcPct val="100000"/>
              </a:lnSpc>
              <a:spcBef>
                <a:spcPts val="500"/>
              </a:spcBef>
              <a:spcAft>
                <a:spcPts val="0"/>
              </a:spcAft>
              <a:buNone/>
            </a:pPr>
            <a:endParaRPr sz="2000">
              <a:solidFill>
                <a:schemeClr val="dk2"/>
              </a:solidFill>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3333"/>
              <a:buFont typeface="Arial"/>
              <a:buNone/>
            </a:pPr>
            <a:r>
              <a:rPr lang="en" sz="3300"/>
              <a:t>AP CSP Create Performance Task</a:t>
            </a:r>
            <a:endParaRPr sz="3300"/>
          </a:p>
          <a:p>
            <a:pPr marL="0" lvl="0" indent="0" algn="l" rtl="0">
              <a:lnSpc>
                <a:spcPct val="100000"/>
              </a:lnSpc>
              <a:spcBef>
                <a:spcPts val="0"/>
              </a:spcBef>
              <a:spcAft>
                <a:spcPts val="0"/>
              </a:spcAft>
              <a:buSzPct val="111111"/>
              <a:buNone/>
            </a:pPr>
            <a:endParaRPr/>
          </a:p>
        </p:txBody>
      </p:sp>
      <p:sp>
        <p:nvSpPr>
          <p:cNvPr id="75" name="Google Shape;75;p15"/>
          <p:cNvSpPr txBox="1">
            <a:spLocks noGrp="1"/>
          </p:cNvSpPr>
          <p:nvPr>
            <p:ph type="body" idx="1"/>
          </p:nvPr>
        </p:nvSpPr>
        <p:spPr>
          <a:xfrm>
            <a:off x="567625" y="1152475"/>
            <a:ext cx="6029400" cy="3678300"/>
          </a:xfrm>
          <a:prstGeom prst="rect">
            <a:avLst/>
          </a:prstGeom>
          <a:noFill/>
          <a:ln>
            <a:noFill/>
          </a:ln>
        </p:spPr>
        <p:txBody>
          <a:bodyPr spcFirstLastPara="1" wrap="square" lIns="91425" tIns="91425" rIns="91425" bIns="91425" anchor="t" anchorCtr="0">
            <a:normAutofit lnSpcReduction="10000"/>
          </a:bodyPr>
          <a:lstStyle/>
          <a:p>
            <a:pPr marL="0" lvl="0" indent="0" algn="l" rtl="0">
              <a:spcBef>
                <a:spcPts val="0"/>
              </a:spcBef>
              <a:spcAft>
                <a:spcPts val="0"/>
              </a:spcAft>
              <a:buClr>
                <a:schemeClr val="dk2"/>
              </a:buClr>
              <a:buSzPts val="1100"/>
              <a:buFont typeface="Arial"/>
              <a:buNone/>
            </a:pPr>
            <a:r>
              <a:rPr lang="en">
                <a:latin typeface="Proxima Nova"/>
                <a:ea typeface="Proxima Nova"/>
                <a:cs typeface="Proxima Nova"/>
                <a:sym typeface="Proxima Nova"/>
              </a:rPr>
              <a:t>Things to remember about the Create PT:</a:t>
            </a:r>
            <a:endParaRPr>
              <a:latin typeface="Proxima Nova"/>
              <a:ea typeface="Proxima Nova"/>
              <a:cs typeface="Proxima Nova"/>
              <a:sym typeface="Proxima Nova"/>
            </a:endParaRPr>
          </a:p>
          <a:p>
            <a:pPr marL="457200" lvl="0" indent="-361435" algn="l" rtl="0">
              <a:spcBef>
                <a:spcPts val="1200"/>
              </a:spcBef>
              <a:spcAft>
                <a:spcPts val="0"/>
              </a:spcAft>
              <a:buSzPts val="2092"/>
              <a:buFont typeface="Proxima Nova"/>
              <a:buChar char="●"/>
            </a:pPr>
            <a:r>
              <a:rPr lang="en" sz="2091">
                <a:latin typeface="Proxima Nova"/>
                <a:ea typeface="Proxima Nova"/>
                <a:cs typeface="Proxima Nova"/>
                <a:sym typeface="Proxima Nova"/>
              </a:rPr>
              <a:t>You can work with a partner.</a:t>
            </a:r>
            <a:endParaRPr sz="2091">
              <a:latin typeface="Proxima Nova"/>
              <a:ea typeface="Proxima Nova"/>
              <a:cs typeface="Proxima Nova"/>
              <a:sym typeface="Proxima Nova"/>
            </a:endParaRPr>
          </a:p>
          <a:p>
            <a:pPr marL="457200" lvl="0" indent="-361435" algn="l" rtl="0">
              <a:spcBef>
                <a:spcPts val="0"/>
              </a:spcBef>
              <a:spcAft>
                <a:spcPts val="0"/>
              </a:spcAft>
              <a:buSzPts val="2092"/>
              <a:buFont typeface="Proxima Nova"/>
              <a:buChar char="●"/>
            </a:pPr>
            <a:r>
              <a:rPr lang="en" sz="2091">
                <a:latin typeface="Proxima Nova"/>
                <a:ea typeface="Proxima Nova"/>
                <a:cs typeface="Proxima Nova"/>
                <a:sym typeface="Proxima Nova"/>
              </a:rPr>
              <a:t>Your classmates can help you.</a:t>
            </a:r>
            <a:endParaRPr sz="2091">
              <a:latin typeface="Proxima Nova"/>
              <a:ea typeface="Proxima Nova"/>
              <a:cs typeface="Proxima Nova"/>
              <a:sym typeface="Proxima Nova"/>
            </a:endParaRPr>
          </a:p>
          <a:p>
            <a:pPr marL="457200" lvl="0" indent="-361435" algn="l" rtl="0">
              <a:spcBef>
                <a:spcPts val="0"/>
              </a:spcBef>
              <a:spcAft>
                <a:spcPts val="0"/>
              </a:spcAft>
              <a:buSzPts val="2092"/>
              <a:buFont typeface="Proxima Nova"/>
              <a:buChar char="●"/>
            </a:pPr>
            <a:r>
              <a:rPr lang="en" sz="2091">
                <a:latin typeface="Proxima Nova"/>
                <a:ea typeface="Proxima Nova"/>
                <a:cs typeface="Proxima Nova"/>
                <a:sym typeface="Proxima Nova"/>
              </a:rPr>
              <a:t>Your teacher cannot help you.</a:t>
            </a:r>
            <a:endParaRPr sz="2091">
              <a:latin typeface="Proxima Nova"/>
              <a:ea typeface="Proxima Nova"/>
              <a:cs typeface="Proxima Nova"/>
              <a:sym typeface="Proxima Nova"/>
            </a:endParaRPr>
          </a:p>
          <a:p>
            <a:pPr marL="457200" lvl="0" indent="-361435" algn="l" rtl="0">
              <a:spcBef>
                <a:spcPts val="0"/>
              </a:spcBef>
              <a:spcAft>
                <a:spcPts val="0"/>
              </a:spcAft>
              <a:buSzPts val="2092"/>
              <a:buFont typeface="Proxima Nova"/>
              <a:buChar char="●"/>
            </a:pPr>
            <a:r>
              <a:rPr lang="en" sz="2091">
                <a:latin typeface="Proxima Nova"/>
                <a:ea typeface="Proxima Nova"/>
                <a:cs typeface="Proxima Nova"/>
                <a:sym typeface="Proxima Nova"/>
              </a:rPr>
              <a:t>You cannot use an assigned program or Practice PT for your project, but it can be similar.</a:t>
            </a:r>
            <a:endParaRPr sz="2091">
              <a:latin typeface="Proxima Nova"/>
              <a:ea typeface="Proxima Nova"/>
              <a:cs typeface="Proxima Nova"/>
              <a:sym typeface="Proxima Nova"/>
            </a:endParaRPr>
          </a:p>
          <a:p>
            <a:pPr marL="0" lvl="0" indent="0" algn="l" rtl="0">
              <a:spcBef>
                <a:spcPts val="1200"/>
              </a:spcBef>
              <a:spcAft>
                <a:spcPts val="1200"/>
              </a:spcAft>
              <a:buNone/>
            </a:pPr>
            <a:r>
              <a:rPr lang="en" sz="2091">
                <a:latin typeface="Proxima Nova"/>
                <a:ea typeface="Proxima Nova"/>
                <a:cs typeface="Proxima Nova"/>
                <a:sym typeface="Proxima Nova"/>
              </a:rPr>
              <a:t>You will be given 9 hours of class time to work on the project</a:t>
            </a:r>
            <a:r>
              <a:rPr lang="en" sz="2000">
                <a:latin typeface="Proxima Nova"/>
                <a:ea typeface="Proxima Nova"/>
                <a:cs typeface="Proxima Nova"/>
                <a:sym typeface="Proxima Nova"/>
              </a:rPr>
              <a:t>.</a:t>
            </a:r>
            <a:endParaRPr sz="2000">
              <a:latin typeface="Proxima Nova"/>
              <a:ea typeface="Proxima Nova"/>
              <a:cs typeface="Proxima Nova"/>
              <a:sym typeface="Proxima Nova"/>
            </a:endParaRPr>
          </a:p>
        </p:txBody>
      </p:sp>
      <p:pic>
        <p:nvPicPr>
          <p:cNvPr id="76" name="Google Shape;76;p15"/>
          <p:cNvPicPr preferRelativeResize="0"/>
          <p:nvPr/>
        </p:nvPicPr>
        <p:blipFill rotWithShape="1">
          <a:blip r:embed="rId3">
            <a:alphaModFix/>
          </a:blip>
          <a:srcRect l="18865" r="20784"/>
          <a:stretch/>
        </p:blipFill>
        <p:spPr>
          <a:xfrm>
            <a:off x="6875800" y="1292300"/>
            <a:ext cx="1837499" cy="171262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2"/>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238" name="Google Shape;238;p42"/>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500"/>
              </a:spcBef>
              <a:spcAft>
                <a:spcPts val="0"/>
              </a:spcAft>
              <a:buNone/>
            </a:pPr>
            <a:r>
              <a:rPr lang="en" sz="2000">
                <a:solidFill>
                  <a:schemeClr val="dk2"/>
                </a:solidFill>
                <a:latin typeface="Proxima Nova"/>
                <a:ea typeface="Proxima Nova"/>
                <a:cs typeface="Proxima Nova"/>
                <a:sym typeface="Proxima Nova"/>
              </a:rPr>
              <a:t>Final Comments</a:t>
            </a:r>
            <a:endParaRPr sz="2000">
              <a:solidFill>
                <a:schemeClr val="dk2"/>
              </a:solidFill>
              <a:latin typeface="Proxima Nova"/>
              <a:ea typeface="Proxima Nova"/>
              <a:cs typeface="Proxima Nova"/>
              <a:sym typeface="Proxima Nova"/>
            </a:endParaRPr>
          </a:p>
          <a:p>
            <a:pPr marL="457200" lvl="0" indent="-355600" algn="l" rtl="0">
              <a:lnSpc>
                <a:spcPct val="115000"/>
              </a:lnSpc>
              <a:spcBef>
                <a:spcPts val="50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Have a plan. </a:t>
            </a:r>
            <a:endParaRPr sz="2000">
              <a:solidFill>
                <a:schemeClr val="dk2"/>
              </a:solidFill>
              <a:latin typeface="Proxima Nova"/>
              <a:ea typeface="Proxima Nova"/>
              <a:cs typeface="Proxima Nova"/>
              <a:sym typeface="Proxima Nova"/>
            </a:endParaRPr>
          </a:p>
          <a:p>
            <a:pPr marL="914400" lvl="1"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You can use the remix planning guide, or any other organizer, to help you.</a:t>
            </a:r>
            <a:endParaRPr sz="2000">
              <a:solidFill>
                <a:schemeClr val="dk2"/>
              </a:solidFill>
              <a:latin typeface="Proxima Nova"/>
              <a:ea typeface="Proxima Nova"/>
              <a:cs typeface="Proxima Nova"/>
              <a:sym typeface="Proxima Nova"/>
            </a:endParaRPr>
          </a:p>
          <a:p>
            <a:pPr marL="914400" lvl="1"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Get the basics done first. Make sure you have input, output and a list.</a:t>
            </a:r>
            <a:endParaRPr sz="2000">
              <a:solidFill>
                <a:schemeClr val="dk2"/>
              </a:solidFill>
              <a:latin typeface="Proxima Nova"/>
              <a:ea typeface="Proxima Nova"/>
              <a:cs typeface="Proxima Nova"/>
              <a:sym typeface="Proxima Nova"/>
            </a:endParaRPr>
          </a:p>
          <a:p>
            <a:pPr marL="914400" lvl="1"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Go step-by-step. Test as you go, and debug frequently.</a:t>
            </a:r>
            <a:endParaRPr sz="2000">
              <a:solidFill>
                <a:schemeClr val="dk2"/>
              </a:solidFill>
              <a:latin typeface="Proxima Nova"/>
              <a:ea typeface="Proxima Nova"/>
              <a:cs typeface="Proxima Nova"/>
              <a:sym typeface="Proxima Nova"/>
            </a:endParaRPr>
          </a:p>
          <a:p>
            <a:pPr marL="914400" lvl="1" indent="-355600" algn="l" rtl="0">
              <a:lnSpc>
                <a:spcPct val="115000"/>
              </a:lnSpc>
              <a:spcBef>
                <a:spcPts val="0"/>
              </a:spcBef>
              <a:spcAft>
                <a:spcPts val="0"/>
              </a:spcAft>
              <a:buClr>
                <a:schemeClr val="dk2"/>
              </a:buClr>
              <a:buSzPts val="2000"/>
              <a:buFont typeface="Proxima Nova"/>
              <a:buChar char="○"/>
            </a:pPr>
            <a:r>
              <a:rPr lang="en" sz="2000">
                <a:solidFill>
                  <a:schemeClr val="dk2"/>
                </a:solidFill>
                <a:latin typeface="Proxima Nova"/>
                <a:ea typeface="Proxima Nova"/>
                <a:cs typeface="Proxima Nova"/>
                <a:sym typeface="Proxima Nova"/>
              </a:rPr>
              <a:t>Then, if you have time, add more functionality.</a:t>
            </a:r>
            <a:endParaRPr sz="2000">
              <a:solidFill>
                <a:schemeClr val="dk2"/>
              </a:solidFill>
              <a:latin typeface="Proxima Nova"/>
              <a:ea typeface="Proxima Nova"/>
              <a:cs typeface="Proxima Nova"/>
              <a:sym typeface="Proxima Nov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82" name="Google Shape;82;p16"/>
          <p:cNvSpPr txBox="1">
            <a:spLocks noGrp="1"/>
          </p:cNvSpPr>
          <p:nvPr>
            <p:ph type="body" idx="1"/>
          </p:nvPr>
        </p:nvSpPr>
        <p:spPr>
          <a:xfrm>
            <a:off x="567625" y="1152475"/>
            <a:ext cx="8061300" cy="36783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This lesson will help you come up with an idea for your Create PT project.</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Throughout this course you have:</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Created three remix projects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Completed four PT Practice programs</a:t>
            </a:r>
            <a:endParaRPr sz="2000">
              <a:latin typeface="Proxima Nova"/>
              <a:ea typeface="Proxima Nova"/>
              <a:cs typeface="Proxima Nova"/>
              <a:sym typeface="Proxima Nova"/>
            </a:endParaRPr>
          </a:p>
          <a:p>
            <a:pPr marL="0" lvl="0" indent="0" algn="l" rtl="0">
              <a:spcBef>
                <a:spcPts val="1200"/>
              </a:spcBef>
              <a:spcAft>
                <a:spcPts val="1200"/>
              </a:spcAft>
              <a:buNone/>
            </a:pPr>
            <a:endParaRPr sz="2000">
              <a:latin typeface="Proxima Nova"/>
              <a:ea typeface="Proxima Nova"/>
              <a:cs typeface="Proxima Nova"/>
              <a:sym typeface="Proxima Nov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88" name="Google Shape;88;p17"/>
          <p:cNvSpPr txBox="1">
            <a:spLocks noGrp="1"/>
          </p:cNvSpPr>
          <p:nvPr>
            <p:ph type="body" idx="1"/>
          </p:nvPr>
        </p:nvSpPr>
        <p:spPr>
          <a:xfrm>
            <a:off x="567625" y="1152475"/>
            <a:ext cx="8061300" cy="36783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What can your project NOT be?</a:t>
            </a:r>
            <a:endParaRPr>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You CANNOT submit a project completed for an assignment.</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This includes all the PT Practice programs.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This includes your remix programs.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This includes the mission programs.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Any program you received feedback on or help from the teacher cannot be submitted as your Create Performance Task.</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The teacher cannot assign you a project. You must come up with your own idea. </a:t>
            </a:r>
            <a:endParaRPr sz="2000">
              <a:latin typeface="Proxima Nova"/>
              <a:ea typeface="Proxima Nova"/>
              <a:cs typeface="Proxima Nova"/>
              <a:sym typeface="Proxima Nov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94" name="Google Shape;94;p18"/>
          <p:cNvSpPr txBox="1">
            <a:spLocks noGrp="1"/>
          </p:cNvSpPr>
          <p:nvPr>
            <p:ph type="body" idx="1"/>
          </p:nvPr>
        </p:nvSpPr>
        <p:spPr>
          <a:xfrm>
            <a:off x="567625" y="1014775"/>
            <a:ext cx="8061300" cy="39729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What can your project be?</a:t>
            </a:r>
            <a:endParaRPr>
              <a:latin typeface="Proxima Nova"/>
              <a:ea typeface="Proxima Nova"/>
              <a:cs typeface="Proxima Nova"/>
              <a:sym typeface="Proxima Nova"/>
            </a:endParaRPr>
          </a:p>
          <a:p>
            <a:pPr marL="457200" lvl="0" indent="-355600" algn="l" rtl="0">
              <a:spcBef>
                <a:spcPts val="600"/>
              </a:spcBef>
              <a:spcAft>
                <a:spcPts val="0"/>
              </a:spcAft>
              <a:buSzPts val="2000"/>
              <a:buFont typeface="Proxima Nova"/>
              <a:buChar char="●"/>
            </a:pPr>
            <a:r>
              <a:rPr lang="en" sz="2000">
                <a:latin typeface="Proxima Nova"/>
                <a:ea typeface="Proxima Nova"/>
                <a:cs typeface="Proxima Nova"/>
                <a:sym typeface="Proxima Nova"/>
              </a:rPr>
              <a:t>Your project can be based on, or similar to, your other programs.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The Create PT needs to be original code, or have a significant extension to a previous program.</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It doesn’t need to be a huge project with lots of complicated lines of code – just something that shows what you know and meets the requirements.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It should be something you are interested in.</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Your teacher can help you brainstorm ideas, but your actual project is up to you!</a:t>
            </a:r>
            <a:endParaRPr sz="2000">
              <a:latin typeface="Proxima Nova"/>
              <a:ea typeface="Proxima Nova"/>
              <a:cs typeface="Proxima Nova"/>
              <a:sym typeface="Proxima Nov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00" name="Google Shape;100;p19"/>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#1</a:t>
            </a:r>
            <a:endParaRPr>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Go to the Sandbox in CodeSpace and open </a:t>
            </a:r>
            <a:r>
              <a:rPr lang="en" sz="2000" b="1" i="1">
                <a:latin typeface="Proxima Nova"/>
                <a:ea typeface="Proxima Nova"/>
                <a:cs typeface="Proxima Nova"/>
                <a:sym typeface="Proxima Nova"/>
              </a:rPr>
              <a:t>PT_CodeBot_Practice1</a:t>
            </a:r>
            <a:r>
              <a:rPr lang="en" sz="2000">
                <a:latin typeface="Proxima Nova"/>
                <a:ea typeface="Proxima Nova"/>
                <a:cs typeface="Proxima Nova"/>
                <a:sym typeface="Proxima Nova"/>
              </a:rPr>
              <a:t>.</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Review what the code does.</a:t>
            </a:r>
            <a:endParaRPr sz="2000">
              <a:latin typeface="Proxima Nova"/>
              <a:ea typeface="Proxima Nova"/>
              <a:cs typeface="Proxima Nova"/>
              <a:sym typeface="Proxima Nova"/>
            </a:endParaRPr>
          </a:p>
          <a:p>
            <a:pPr marL="457200" lvl="0"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Review how and where the code meets the PT requirements.</a:t>
            </a:r>
            <a:endParaRPr sz="2000">
              <a:latin typeface="Proxima Nova"/>
              <a:ea typeface="Proxima Nova"/>
              <a:cs typeface="Proxima Nova"/>
              <a:sym typeface="Proxima Nova"/>
            </a:endParaRPr>
          </a:p>
          <a:p>
            <a:pPr marL="0" lvl="0" indent="0" algn="l" rtl="0">
              <a:spcBef>
                <a:spcPts val="1200"/>
              </a:spcBef>
              <a:spcAft>
                <a:spcPts val="1200"/>
              </a:spcAft>
              <a:buNone/>
            </a:pPr>
            <a:endParaRPr sz="2000">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06" name="Google Shape;106;p20"/>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#1</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What the program does:</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This program will keep the ‘bot inside the lines. It shows a colorful light show while turning around, and keeps track of the line hits using the LEDs.</a:t>
            </a:r>
            <a:endParaRPr sz="2000">
              <a:latin typeface="Proxima Nova"/>
              <a:ea typeface="Proxima Nova"/>
              <a:cs typeface="Proxima Nova"/>
              <a:sym typeface="Proxima Nova"/>
            </a:endParaRPr>
          </a:p>
          <a:p>
            <a:pPr marL="0" lvl="0" indent="0" algn="l" rtl="0">
              <a:spcBef>
                <a:spcPts val="1200"/>
              </a:spcBef>
              <a:spcAft>
                <a:spcPts val="1200"/>
              </a:spcAft>
              <a:buNone/>
            </a:pPr>
            <a:r>
              <a:rPr lang="en" sz="2000">
                <a:latin typeface="Proxima Nova"/>
                <a:ea typeface="Proxima Nova"/>
                <a:cs typeface="Proxima Nova"/>
                <a:sym typeface="Proxima Nova"/>
              </a:rPr>
              <a:t>Brainstorm some new Create PT projects, based on this one.</a:t>
            </a:r>
            <a:endParaRPr sz="2000">
              <a:latin typeface="Proxima Nova"/>
              <a:ea typeface="Proxima Nova"/>
              <a:cs typeface="Proxima Nova"/>
              <a:sym typeface="Proxima Nov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567600" y="445025"/>
            <a:ext cx="8264700" cy="6234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SzPct val="33333"/>
              <a:buNone/>
            </a:pPr>
            <a:r>
              <a:rPr lang="en" sz="3300"/>
              <a:t>AP CSP Create PT - Selecting a project</a:t>
            </a:r>
            <a:endParaRPr sz="3300"/>
          </a:p>
          <a:p>
            <a:pPr marL="0" lvl="0" indent="0" algn="l" rtl="0">
              <a:lnSpc>
                <a:spcPct val="100000"/>
              </a:lnSpc>
              <a:spcBef>
                <a:spcPts val="0"/>
              </a:spcBef>
              <a:spcAft>
                <a:spcPts val="0"/>
              </a:spcAft>
              <a:buSzPct val="111111"/>
              <a:buNone/>
            </a:pPr>
            <a:endParaRPr/>
          </a:p>
        </p:txBody>
      </p:sp>
      <p:sp>
        <p:nvSpPr>
          <p:cNvPr id="112" name="Google Shape;112;p21"/>
          <p:cNvSpPr txBox="1">
            <a:spLocks noGrp="1"/>
          </p:cNvSpPr>
          <p:nvPr>
            <p:ph type="body" idx="1"/>
          </p:nvPr>
        </p:nvSpPr>
        <p:spPr>
          <a:xfrm>
            <a:off x="567625" y="1014775"/>
            <a:ext cx="8061300" cy="381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Proxima Nova"/>
                <a:ea typeface="Proxima Nova"/>
                <a:cs typeface="Proxima Nova"/>
                <a:sym typeface="Proxima Nova"/>
              </a:rPr>
              <a:t>PT Practice #1</a:t>
            </a:r>
            <a:endParaRPr>
              <a:latin typeface="Proxima Nova"/>
              <a:ea typeface="Proxima Nova"/>
              <a:cs typeface="Proxima Nova"/>
              <a:sym typeface="Proxima Nova"/>
            </a:endParaRPr>
          </a:p>
          <a:p>
            <a:pPr marL="0" lvl="0" indent="0" algn="l" rtl="0">
              <a:spcBef>
                <a:spcPts val="1200"/>
              </a:spcBef>
              <a:spcAft>
                <a:spcPts val="0"/>
              </a:spcAft>
              <a:buNone/>
            </a:pPr>
            <a:r>
              <a:rPr lang="en" sz="2000">
                <a:latin typeface="Proxima Nova"/>
                <a:ea typeface="Proxima Nova"/>
                <a:cs typeface="Proxima Nova"/>
                <a:sym typeface="Proxima Nova"/>
              </a:rPr>
              <a:t>Brainstorm Ideas (add your own ideas to the list!)</a:t>
            </a:r>
            <a:endParaRPr sz="2000">
              <a:latin typeface="Proxima Nova"/>
              <a:ea typeface="Proxima Nova"/>
              <a:cs typeface="Proxima Nova"/>
              <a:sym typeface="Proxima Nova"/>
            </a:endParaRPr>
          </a:p>
          <a:p>
            <a:pPr marL="457200" lvl="0" indent="-355600" algn="l" rtl="0">
              <a:spcBef>
                <a:spcPts val="1200"/>
              </a:spcBef>
              <a:spcAft>
                <a:spcPts val="0"/>
              </a:spcAft>
              <a:buSzPts val="2000"/>
              <a:buFont typeface="Proxima Nova"/>
              <a:buChar char="●"/>
            </a:pPr>
            <a:r>
              <a:rPr lang="en" sz="2000">
                <a:latin typeface="Proxima Nova"/>
                <a:ea typeface="Proxima Nova"/>
                <a:cs typeface="Proxima Nova"/>
                <a:sym typeface="Proxima Nova"/>
              </a:rPr>
              <a:t>Change the light show. You could:</a:t>
            </a:r>
            <a:endParaRPr sz="2000">
              <a:latin typeface="Proxima Nova"/>
              <a:ea typeface="Proxima Nova"/>
              <a:cs typeface="Proxima Nova"/>
              <a:sym typeface="Proxima Nova"/>
            </a:endParaRPr>
          </a:p>
          <a:p>
            <a:pPr marL="914400" lvl="1"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use the line sensor lights instead of user lights</a:t>
            </a:r>
            <a:endParaRPr sz="2000">
              <a:latin typeface="Proxima Nova"/>
              <a:ea typeface="Proxima Nova"/>
              <a:cs typeface="Proxima Nova"/>
              <a:sym typeface="Proxima Nova"/>
            </a:endParaRPr>
          </a:p>
          <a:p>
            <a:pPr marL="914400" lvl="1"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use decimal numbers for the lights instead of binary</a:t>
            </a:r>
            <a:endParaRPr sz="2000">
              <a:latin typeface="Proxima Nova"/>
              <a:ea typeface="Proxima Nova"/>
              <a:cs typeface="Proxima Nova"/>
              <a:sym typeface="Proxima Nova"/>
            </a:endParaRPr>
          </a:p>
          <a:p>
            <a:pPr marL="914400" lvl="1"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play a song instead of beeps</a:t>
            </a:r>
            <a:endParaRPr sz="2000">
              <a:latin typeface="Proxima Nova"/>
              <a:ea typeface="Proxima Nova"/>
              <a:cs typeface="Proxima Nova"/>
              <a:sym typeface="Proxima Nova"/>
            </a:endParaRPr>
          </a:p>
          <a:p>
            <a:pPr marL="914400" lvl="1" indent="-355600" algn="l" rtl="0">
              <a:spcBef>
                <a:spcPts val="0"/>
              </a:spcBef>
              <a:spcAft>
                <a:spcPts val="0"/>
              </a:spcAft>
              <a:buSzPts val="2000"/>
              <a:buFont typeface="Proxima Nova"/>
              <a:buChar char="○"/>
            </a:pPr>
            <a:r>
              <a:rPr lang="en" sz="2000">
                <a:latin typeface="Proxima Nova"/>
                <a:ea typeface="Proxima Nova"/>
                <a:cs typeface="Proxima Nova"/>
                <a:sym typeface="Proxima Nova"/>
              </a:rPr>
              <a:t>have more than one list for beeps and lights, and randomly select which one to use</a:t>
            </a:r>
            <a:endParaRPr sz="2000">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1917</Words>
  <Application>Microsoft Office PowerPoint</Application>
  <PresentationFormat>On-screen Show (16:9)</PresentationFormat>
  <Paragraphs>176</Paragraphs>
  <Slides>30</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Noto Sans Symbols</vt:lpstr>
      <vt:lpstr>Raleway</vt:lpstr>
      <vt:lpstr>Calibri</vt:lpstr>
      <vt:lpstr>Montserrat</vt:lpstr>
      <vt:lpstr>Source Sans Pro</vt:lpstr>
      <vt:lpstr>Proxima Nova</vt:lpstr>
      <vt:lpstr>Plum</vt:lpstr>
      <vt:lpstr>Selecting a Project</vt:lpstr>
      <vt:lpstr>AP CSP Create Performance Task </vt:lpstr>
      <vt:lpstr>AP CSP Create Performance Task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lpstr>AP CSP Create PT - Selecting a project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Jill Jones</cp:lastModifiedBy>
  <cp:revision>1</cp:revision>
  <dcterms:modified xsi:type="dcterms:W3CDTF">2025-05-19T16:54:59Z</dcterms:modified>
</cp:coreProperties>
</file>